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715436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Болезни системы кровообращения.</a:t>
            </a:r>
            <a:br>
              <a:rPr lang="ru-RU" dirty="0" smtClean="0"/>
            </a:br>
            <a:r>
              <a:rPr lang="ru-RU" dirty="0" smtClean="0"/>
              <a:t>Основные показатели работы за первый квартал </a:t>
            </a:r>
            <a:r>
              <a:rPr lang="en-US" dirty="0" smtClean="0"/>
              <a:t>2020 </a:t>
            </a:r>
            <a:r>
              <a:rPr lang="ru-RU" dirty="0" smtClean="0"/>
              <a:t>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Д.Ю. Платонов</a:t>
            </a:r>
          </a:p>
          <a:p>
            <a:r>
              <a:rPr lang="ru-RU" dirty="0" smtClean="0"/>
              <a:t>29.05.2020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Смерти от всех причин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Общее число умерших в ТО в январе-марте 2020 года - 5201 (в 2019 году – 5469)</a:t>
            </a:r>
          </a:p>
          <a:p>
            <a:pPr lvl="1"/>
            <a:r>
              <a:rPr lang="ru-RU" dirty="0" smtClean="0"/>
              <a:t>динамика: минус 4,9%</a:t>
            </a:r>
          </a:p>
          <a:p>
            <a:r>
              <a:rPr lang="ru-RU" dirty="0" smtClean="0"/>
              <a:t>Показатель общей смертности на 100 000 населения в январе-марте 2020 года - 1661,5 (в 2019 году - 1748,9)</a:t>
            </a:r>
          </a:p>
          <a:p>
            <a:pPr lvl="1"/>
            <a:r>
              <a:rPr lang="ru-RU" dirty="0" smtClean="0"/>
              <a:t>динамика: минус 5,0%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Смерти от БСК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Число умерших от БСК в ТО в январе-марте 2020 года - 2428 (в 2019 году – 2582)</a:t>
            </a:r>
          </a:p>
          <a:p>
            <a:pPr lvl="1"/>
            <a:r>
              <a:rPr lang="ru-RU" dirty="0" smtClean="0"/>
              <a:t>динамика: минус 6,0%</a:t>
            </a:r>
          </a:p>
          <a:p>
            <a:r>
              <a:rPr lang="ru-RU" dirty="0" smtClean="0"/>
              <a:t>Показатель смертности от БСК на 100 000 населения в январе-марте 2020 года - 683,6 (в 2019 году - 707,2)</a:t>
            </a:r>
          </a:p>
          <a:p>
            <a:pPr lvl="1"/>
            <a:r>
              <a:rPr lang="ru-RU" dirty="0" smtClean="0"/>
              <a:t>динамика: минус 3,3%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Смерти от 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638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Число всех умерших в Тверской области от инфаркта миокарда в январе-марте 2020 года - 135 (в 2019 году – 126)</a:t>
            </a:r>
          </a:p>
          <a:p>
            <a:pPr lvl="1"/>
            <a:r>
              <a:rPr lang="ru-RU" dirty="0" smtClean="0"/>
              <a:t>динамика: плюс 7,1% </a:t>
            </a:r>
          </a:p>
          <a:p>
            <a:r>
              <a:rPr lang="ru-RU" dirty="0" smtClean="0"/>
              <a:t>Число умерших от инфаркта миокарда в стационарах Тверской области в январе-марте 2020 года – 81 из 827 [9,8%] (в 2019 году – 83 из 936 [8,9%])</a:t>
            </a:r>
          </a:p>
          <a:p>
            <a:pPr lvl="1"/>
            <a:r>
              <a:rPr lang="ru-RU" dirty="0" smtClean="0"/>
              <a:t>динамика по абсолютному числу смертей: минус 2,4%; </a:t>
            </a:r>
          </a:p>
          <a:p>
            <a:pPr lvl="1"/>
            <a:r>
              <a:rPr lang="ru-RU" dirty="0" smtClean="0"/>
              <a:t>динамика по относительному показателю: плюс 10,1%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Смерти от ИМ в стационарах 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РСЦ – 28 из 451, или 6,2% (в 2019 – 20 из 429, или 4,7%)</a:t>
            </a:r>
          </a:p>
          <a:p>
            <a:r>
              <a:rPr lang="ru-RU" dirty="0" smtClean="0"/>
              <a:t>В ПСО – 48 из 314, или 15,3% (в 2019 – 45 из 428, или 10,5%)</a:t>
            </a:r>
          </a:p>
          <a:p>
            <a:r>
              <a:rPr lang="ru-RU" dirty="0" smtClean="0"/>
              <a:t>Вне РСЦ и ПСО – 5 из 62, или 8,1% (в 2019 – 18 из 79, или 22,8%)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рост абсолютного числа смертей от ИМ произошел вне стационаров; </a:t>
            </a:r>
          </a:p>
          <a:p>
            <a:r>
              <a:rPr lang="ru-RU" dirty="0" smtClean="0"/>
              <a:t>рост общего показателя госпитальной летальности от ИМ связан с существенным уменьшением числа установленных диагнозов ИМ в 2020 году по сравнению с 2019 годом (снижение на 11,6%), что стало результатом целенаправленной работы по предотвращению </a:t>
            </a:r>
            <a:r>
              <a:rPr lang="ru-RU" dirty="0" err="1" smtClean="0"/>
              <a:t>гипердиагностики</a:t>
            </a:r>
            <a:r>
              <a:rPr lang="ru-RU" dirty="0" smtClean="0"/>
              <a:t> ОКС в стационарах;</a:t>
            </a:r>
          </a:p>
          <a:p>
            <a:r>
              <a:rPr lang="ru-RU" dirty="0" smtClean="0"/>
              <a:t>для сравнения – число установленных диагнозов нестабильной стенокардии сократилось с 405 (</a:t>
            </a:r>
            <a:r>
              <a:rPr lang="ru-RU" dirty="0" err="1" smtClean="0"/>
              <a:t>янв-март</a:t>
            </a:r>
            <a:r>
              <a:rPr lang="ru-RU" dirty="0" smtClean="0"/>
              <a:t> 2019) до 264 (</a:t>
            </a:r>
            <a:r>
              <a:rPr lang="ru-RU" dirty="0" err="1" smtClean="0"/>
              <a:t>янв-март</a:t>
            </a:r>
            <a:r>
              <a:rPr lang="ru-RU" dirty="0" smtClean="0"/>
              <a:t> 2020), т.е на 34,8%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Тромболизис</a:t>
            </a:r>
            <a:r>
              <a:rPr lang="ru-RU" dirty="0" smtClean="0"/>
              <a:t> при 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Доля больных с острым коронарным синдромом с подъемом сегмента ST, которым выполнен </a:t>
            </a:r>
            <a:r>
              <a:rPr lang="ru-RU" dirty="0" err="1" smtClean="0"/>
              <a:t>тромболизис</a:t>
            </a:r>
            <a:r>
              <a:rPr lang="ru-RU" dirty="0" smtClean="0"/>
              <a:t> (на </a:t>
            </a:r>
            <a:r>
              <a:rPr lang="ru-RU" dirty="0" err="1" smtClean="0"/>
              <a:t>догоспитальном</a:t>
            </a:r>
            <a:r>
              <a:rPr lang="ru-RU" dirty="0" smtClean="0"/>
              <a:t> и госпитальном этапах) (цель не менее 25%)</a:t>
            </a:r>
          </a:p>
          <a:p>
            <a:pPr lvl="1"/>
            <a:r>
              <a:rPr lang="ru-RU" dirty="0" smtClean="0"/>
              <a:t>2020 год – 28,5%</a:t>
            </a:r>
          </a:p>
          <a:p>
            <a:pPr lvl="1"/>
            <a:r>
              <a:rPr lang="ru-RU" dirty="0" smtClean="0"/>
              <a:t>2019 год – 25,7%</a:t>
            </a:r>
          </a:p>
          <a:p>
            <a:r>
              <a:rPr lang="ru-RU" dirty="0" err="1" smtClean="0"/>
              <a:t>Догоспитальный</a:t>
            </a:r>
            <a:r>
              <a:rPr lang="ru-RU" dirty="0" smtClean="0"/>
              <a:t> </a:t>
            </a:r>
            <a:r>
              <a:rPr lang="ru-RU" dirty="0" err="1" smtClean="0"/>
              <a:t>тромболизис</a:t>
            </a:r>
            <a:endParaRPr lang="ru-RU" dirty="0" smtClean="0"/>
          </a:p>
          <a:p>
            <a:pPr lvl="1"/>
            <a:r>
              <a:rPr lang="ru-RU" dirty="0" smtClean="0"/>
              <a:t>2020 год – 105 из 149 (70,5%)</a:t>
            </a:r>
          </a:p>
          <a:p>
            <a:pPr lvl="1"/>
            <a:r>
              <a:rPr lang="ru-RU" dirty="0" smtClean="0"/>
              <a:t>2019 год – 83 из 145 (57,2%)</a:t>
            </a:r>
          </a:p>
          <a:p>
            <a:pPr lvl="1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ЧКВ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Доля </a:t>
            </a:r>
            <a:r>
              <a:rPr lang="ru-RU" dirty="0" err="1" smtClean="0"/>
              <a:t>ангиопластик</a:t>
            </a:r>
            <a:r>
              <a:rPr lang="ru-RU" dirty="0" smtClean="0"/>
              <a:t> коронарных артерий, проведенных больным с острым коронарным синдромом,  к общему числу выбывших больных, перенесших  острый коронарный синдром (цель более 40%)</a:t>
            </a:r>
          </a:p>
          <a:p>
            <a:pPr lvl="1"/>
            <a:r>
              <a:rPr lang="ru-RU" dirty="0" smtClean="0"/>
              <a:t>2020 год – 37,7%</a:t>
            </a:r>
          </a:p>
          <a:p>
            <a:pPr lvl="1"/>
            <a:r>
              <a:rPr lang="ru-RU" dirty="0" smtClean="0"/>
              <a:t>2019 год – 23,8%</a:t>
            </a:r>
          </a:p>
          <a:p>
            <a:r>
              <a:rPr lang="ru-RU" dirty="0" smtClean="0"/>
              <a:t>Абсолютное число ЧКВ</a:t>
            </a:r>
          </a:p>
          <a:p>
            <a:pPr lvl="1"/>
            <a:r>
              <a:rPr lang="ru-RU" dirty="0" smtClean="0"/>
              <a:t>2020 год – 450</a:t>
            </a:r>
          </a:p>
          <a:p>
            <a:pPr lvl="1"/>
            <a:r>
              <a:rPr lang="ru-RU" dirty="0" smtClean="0"/>
              <a:t>2019 год – 380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Риски, связанные с пандемией </a:t>
            </a:r>
            <a:r>
              <a:rPr lang="en-US" dirty="0" smtClean="0"/>
              <a:t>COVID-19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55721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Позднее обращение населения за медицинской помощью из страха заражения</a:t>
            </a:r>
          </a:p>
          <a:p>
            <a:r>
              <a:rPr lang="ru-RU" dirty="0" smtClean="0"/>
              <a:t>Ограничения в переводе больных между стационарами из-за риска инфицирования</a:t>
            </a:r>
          </a:p>
          <a:p>
            <a:r>
              <a:rPr lang="ru-RU" dirty="0" smtClean="0"/>
              <a:t>Увеличение доли случаев отсроченного ЧКВ при ОКС без подъема сегмента </a:t>
            </a:r>
            <a:r>
              <a:rPr lang="en-US" dirty="0" smtClean="0"/>
              <a:t>ST</a:t>
            </a:r>
            <a:endParaRPr lang="ru-RU" dirty="0" smtClean="0"/>
          </a:p>
          <a:p>
            <a:r>
              <a:rPr lang="ru-RU" dirty="0" smtClean="0"/>
              <a:t>Изменения в маршрутизации пациентов</a:t>
            </a:r>
          </a:p>
          <a:p>
            <a:r>
              <a:rPr lang="ru-RU" dirty="0" smtClean="0"/>
              <a:t>Ослабление плановой работы с больными на стационарном и амбулаторном этапах</a:t>
            </a:r>
          </a:p>
          <a:p>
            <a:r>
              <a:rPr lang="ru-RU" dirty="0" smtClean="0"/>
              <a:t>Перераспределение ресурсов здравоохранения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459</Words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Болезни системы кровообращения. Основные показатели работы за первый квартал 2020 г.</vt:lpstr>
      <vt:lpstr>Смерти от всех причин</vt:lpstr>
      <vt:lpstr>Смерти от БСК</vt:lpstr>
      <vt:lpstr>Смерти от ИМ</vt:lpstr>
      <vt:lpstr>Смерти от ИМ в стационарах ТО</vt:lpstr>
      <vt:lpstr>Выводы</vt:lpstr>
      <vt:lpstr>Тромболизис при ИМ</vt:lpstr>
      <vt:lpstr>ЧКВ</vt:lpstr>
      <vt:lpstr>Риски, связанные с пандемией COVID-19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Болезни системы кровообращения. Основные показатели за I-III 2020 г.</dc:title>
  <dc:creator>Платонов Дмитрий Юрьевич</dc:creator>
  <cp:lastModifiedBy>ИНовицкая</cp:lastModifiedBy>
  <cp:revision>10</cp:revision>
  <dcterms:created xsi:type="dcterms:W3CDTF">2020-05-28T06:41:23Z</dcterms:created>
  <dcterms:modified xsi:type="dcterms:W3CDTF">2020-05-28T08:31:50Z</dcterms:modified>
</cp:coreProperties>
</file>